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15"/>
  </p:notesMasterIdLst>
  <p:handoutMasterIdLst>
    <p:handoutMasterId r:id="rId16"/>
  </p:handoutMasterIdLst>
  <p:sldIdLst>
    <p:sldId id="293" r:id="rId3"/>
    <p:sldId id="267" r:id="rId4"/>
    <p:sldId id="268" r:id="rId5"/>
    <p:sldId id="281" r:id="rId6"/>
    <p:sldId id="285" r:id="rId7"/>
    <p:sldId id="284" r:id="rId8"/>
    <p:sldId id="287" r:id="rId9"/>
    <p:sldId id="290" r:id="rId10"/>
    <p:sldId id="292" r:id="rId11"/>
    <p:sldId id="288" r:id="rId12"/>
    <p:sldId id="289" r:id="rId13"/>
    <p:sldId id="291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15">
          <p15:clr>
            <a:srgbClr val="A4A3A4"/>
          </p15:clr>
        </p15:guide>
        <p15:guide id="3" orient="horz" pos="274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39">
          <p15:clr>
            <a:srgbClr val="A4A3A4"/>
          </p15:clr>
        </p15:guide>
        <p15:guide id="6" pos="6911">
          <p15:clr>
            <a:srgbClr val="A4A3A4"/>
          </p15:clr>
        </p15:guide>
        <p15:guide id="7" pos="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4660"/>
  </p:normalViewPr>
  <p:slideViewPr>
    <p:cSldViewPr>
      <p:cViewPr varScale="1">
        <p:scale>
          <a:sx n="75" d="100"/>
          <a:sy n="75" d="100"/>
        </p:scale>
        <p:origin x="-492" y="-96"/>
      </p:cViewPr>
      <p:guideLst>
        <p:guide orient="horz" pos="2160"/>
        <p:guide orient="horz" pos="1015"/>
        <p:guide orient="horz" pos="274"/>
        <p:guide orient="horz" pos="3840"/>
        <p:guide pos="3839"/>
        <p:guide pos="6911"/>
        <p:guide pos="7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11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hu-HU" smtClean="0"/>
              <a:pPr/>
              <a:t>2017.02.15.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hu-HU" smtClean="0"/>
              <a:pPr/>
              <a:t>2017.02.15.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hu-HU" smtClean="0"/>
              <a:pPr/>
              <a:t>2017.02.15.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7" name="Csoportba foglalás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Ellipszis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9" name="Ellipszis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grpSp>
          <p:nvGrpSpPr>
            <p:cNvPr id="10" name="Csoportba foglalás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Egyenes összekötő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Egyenes összekötő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Csoportba foglalás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Ellipszis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5" name="Ellipszis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grpSp>
          <p:nvGrpSpPr>
            <p:cNvPr id="16" name="Csoportba foglalás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Egyenes összekötő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Egyenes összekötő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Vertical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hu-HU" smtClean="0"/>
              <a:pPr/>
              <a:t>2017.02.15.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Cím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Vertical Szöveg helye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hu-HU" smtClean="0"/>
              <a:pPr/>
              <a:t>2017.02.15.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hu-HU" smtClean="0"/>
              <a:pPr/>
              <a:t>2017.02.15.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hu-HU" smtClean="0"/>
              <a:pPr/>
              <a:t>2017.02.15.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Ellipszis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Ellipszis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Csoportba foglalás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Egyenes összekötő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Egyenes összekötő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hu-HU" smtClean="0"/>
              <a:pPr/>
              <a:t>2017.02.15.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hu-HU" smtClean="0"/>
              <a:pPr/>
              <a:t>2017.02.15.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hu-HU" smtClean="0"/>
              <a:pPr/>
              <a:t>2017.02.15.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hu-HU" smtClean="0"/>
              <a:pPr/>
              <a:t>2017.02.15.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hu-HU" smtClean="0"/>
              <a:pPr/>
              <a:t>2017.02.15.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hu-HU" smtClean="0"/>
              <a:pPr/>
              <a:t>2017.02.15.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/>
          </a:p>
        </p:txBody>
      </p:sp>
      <p:sp>
        <p:nvSpPr>
          <p:cNvPr id="8" name="Rounded Téglalap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hu-HU" dirty="0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hu-HU" smtClean="0"/>
              <a:pPr/>
              <a:t>2017.02.15.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pull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85900" y="3068960"/>
            <a:ext cx="9435241" cy="1625599"/>
          </a:xfrm>
        </p:spPr>
        <p:txBody>
          <a:bodyPr>
            <a:noAutofit/>
          </a:bodyPr>
          <a:lstStyle/>
          <a:p>
            <a:r>
              <a:rPr lang="hu-HU" sz="4000" dirty="0" smtClean="0"/>
              <a:t>Ráckevei Ady Endre Gimnázium</a:t>
            </a:r>
            <a:br>
              <a:rPr lang="hu-HU" sz="4000" dirty="0" smtClean="0"/>
            </a:br>
            <a:r>
              <a:rPr lang="hu-HU" sz="4000" dirty="0" err="1" smtClean="0"/>
              <a:t>rackeve</a:t>
            </a:r>
            <a:r>
              <a:rPr lang="hu-HU" sz="4000" dirty="0" smtClean="0"/>
              <a:t>_</a:t>
            </a:r>
            <a:r>
              <a:rPr lang="hu-HU" sz="4000" dirty="0" err="1" smtClean="0"/>
              <a:t>ady</a:t>
            </a:r>
            <a:r>
              <a:rPr lang="hu-HU" sz="4000" dirty="0" smtClean="0"/>
              <a:t>_10a</a:t>
            </a:r>
            <a:br>
              <a:rPr lang="hu-HU" sz="4000" dirty="0" smtClean="0"/>
            </a:br>
            <a:r>
              <a:rPr lang="hu-HU" sz="4000" dirty="0" smtClean="0"/>
              <a:t>Ács Fanni</a:t>
            </a:r>
            <a:r>
              <a:rPr lang="hu-HU" sz="4000" dirty="0" smtClean="0"/>
              <a:t>, Kiss </a:t>
            </a:r>
            <a:r>
              <a:rPr lang="hu-HU" sz="4000" dirty="0" smtClean="0"/>
              <a:t>Mátyás, Szaniszló Zoltán</a:t>
            </a:r>
            <a:br>
              <a:rPr lang="hu-HU" sz="4000" dirty="0" smtClean="0"/>
            </a:br>
            <a:r>
              <a:rPr lang="hu-HU" sz="4000" dirty="0" smtClean="0"/>
              <a:t>Párhuzamos karrier</a:t>
            </a:r>
            <a:br>
              <a:rPr lang="hu-HU" sz="4000" dirty="0" smtClean="0"/>
            </a:br>
            <a:r>
              <a:rPr lang="hu-HU" sz="4000" dirty="0" smtClean="0"/>
              <a:t>2017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621108469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Regéc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Regéc az a pont,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dirty="0" smtClean="0"/>
              <a:t>Ahol </a:t>
            </a:r>
            <a:r>
              <a:rPr lang="hu-HU" dirty="0"/>
              <a:t>k</a:t>
            </a:r>
            <a:r>
              <a:rPr lang="hu-HU" dirty="0" smtClean="0"/>
              <a:t>apcsolódik iskolánk az Esterházyakhoz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dirty="0" smtClean="0"/>
              <a:t>Amit Esterházy Miklós és I. Rákóczi György is meg akart szerezni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644" y="3242520"/>
            <a:ext cx="5647099" cy="317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8998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Összegzés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 </a:t>
            </a:r>
            <a:r>
              <a:rPr lang="hu-HU" dirty="0" smtClean="0"/>
              <a:t>Melyik személy futott be nagyobb pályaívet?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hu-HU" sz="2200" dirty="0" smtClean="0"/>
              <a:t>Mindkét személy az adott országrész világi pályájának csúcsát érte </a:t>
            </a:r>
            <a:r>
              <a:rPr lang="hu-HU" sz="2200" dirty="0" smtClean="0"/>
              <a:t>el.</a:t>
            </a:r>
            <a:endParaRPr lang="hu-HU" sz="2200" dirty="0" smtClean="0"/>
          </a:p>
          <a:p>
            <a:r>
              <a:rPr lang="hu-HU" dirty="0" smtClean="0"/>
              <a:t>A két főúr viszonya rossz volt, köszönhetően a birtokszerzésekből  </a:t>
            </a:r>
            <a:r>
              <a:rPr lang="hu-HU" dirty="0" smtClean="0"/>
              <a:t>is adódó konfliktusoknak. </a:t>
            </a:r>
            <a:endParaRPr lang="hu-HU" dirty="0"/>
          </a:p>
          <a:p>
            <a:r>
              <a:rPr lang="hu-HU" dirty="0" smtClean="0"/>
              <a:t>Az eredeti kérdés</a:t>
            </a:r>
            <a:r>
              <a:rPr lang="hu-HU" dirty="0" smtClean="0"/>
              <a:t>: Mennyire </a:t>
            </a:r>
            <a:r>
              <a:rPr lang="hu-HU" dirty="0" smtClean="0"/>
              <a:t>volt páratlan a két karrier?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hu-HU" sz="2200" dirty="0" smtClean="0"/>
              <a:t>Nem volt páratlan, hiszen már itt is két kiváló pályafutás látható.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hu-HU" sz="2200" dirty="0" smtClean="0"/>
              <a:t>Amiben viszont különlegesek, hogy a felemelkedésük rendkívül gyors és hosszú időre a </a:t>
            </a:r>
            <a:r>
              <a:rPr lang="hu-HU" sz="2200" dirty="0"/>
              <a:t>magyar arisztokrácia csúcsára emelték ki családjukat</a:t>
            </a:r>
            <a:r>
              <a:rPr lang="hu-HU" sz="2200" dirty="0" smtClean="0"/>
              <a:t>.</a:t>
            </a:r>
          </a:p>
          <a:p>
            <a:r>
              <a:rPr lang="hu-HU" dirty="0"/>
              <a:t>A konfliktus persze nem világnézeti még csak nem is vallási, hanem </a:t>
            </a:r>
            <a:r>
              <a:rPr lang="hu-HU" dirty="0" smtClean="0"/>
              <a:t>hatalmi volt.</a:t>
            </a:r>
            <a:endParaRPr lang="hu-HU" dirty="0" smtClean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212995819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Köszönjük a figyelmet!</a:t>
            </a:r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600" b="1" i="1" dirty="0" smtClean="0"/>
              <a:t>Felhasznált források: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400" dirty="0"/>
              <a:t> </a:t>
            </a:r>
            <a:r>
              <a:rPr lang="hu-HU" sz="2400" dirty="0" err="1"/>
              <a:t>Száray</a:t>
            </a:r>
            <a:r>
              <a:rPr lang="hu-HU" sz="2400" dirty="0"/>
              <a:t> Miklós által írt "Történelem 10." tankönyv 88. </a:t>
            </a:r>
            <a:r>
              <a:rPr lang="hu-HU" sz="2400" dirty="0" smtClean="0"/>
              <a:t>p., </a:t>
            </a:r>
            <a:r>
              <a:rPr lang="hu-HU" sz="2400" dirty="0" smtClean="0"/>
              <a:t>Budapest</a:t>
            </a:r>
            <a:r>
              <a:rPr lang="hu-HU" sz="2400" dirty="0"/>
              <a:t>, 2014., Nemzedékek Tudása </a:t>
            </a:r>
            <a:r>
              <a:rPr lang="hu-HU" sz="2400" dirty="0" smtClean="0"/>
              <a:t>Tankönyvkiadó </a:t>
            </a:r>
            <a:endParaRPr lang="hu-HU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400" dirty="0" smtClean="0"/>
              <a:t> Kornis </a:t>
            </a:r>
            <a:r>
              <a:rPr lang="hu-HU" sz="2400" dirty="0"/>
              <a:t>Gyula: Pázmány személyisége (Pázmány Péter Elektronikus Könyvtár </a:t>
            </a:r>
            <a:r>
              <a:rPr lang="hu-HU" sz="2400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400" dirty="0" smtClean="0"/>
              <a:t> Péter </a:t>
            </a:r>
            <a:r>
              <a:rPr lang="hu-HU" sz="2400" dirty="0"/>
              <a:t>Katalin: Esterházy Miklós, </a:t>
            </a:r>
            <a:r>
              <a:rPr lang="hu-HU" sz="2400" dirty="0"/>
              <a:t>34-37. pp</a:t>
            </a:r>
            <a:r>
              <a:rPr lang="hu-HU" sz="2400" dirty="0" smtClean="0"/>
              <a:t>., </a:t>
            </a:r>
            <a:r>
              <a:rPr lang="hu-HU" sz="2400" dirty="0"/>
              <a:t>Budapest</a:t>
            </a:r>
            <a:r>
              <a:rPr lang="hu-HU" sz="2400" dirty="0"/>
              <a:t>, </a:t>
            </a:r>
            <a:r>
              <a:rPr lang="hu-HU" sz="2400" dirty="0" smtClean="0"/>
              <a:t>1985., </a:t>
            </a:r>
            <a:r>
              <a:rPr lang="hu-HU" sz="2400" dirty="0"/>
              <a:t>Gondolat </a:t>
            </a:r>
            <a:r>
              <a:rPr lang="hu-HU" sz="2400" dirty="0" smtClean="0"/>
              <a:t>Kiadó</a:t>
            </a:r>
            <a:endParaRPr lang="hu-HU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400" dirty="0" smtClean="0"/>
              <a:t> Berényi </a:t>
            </a:r>
            <a:r>
              <a:rPr lang="hu-HU" sz="2400" dirty="0" smtClean="0"/>
              <a:t>László</a:t>
            </a:r>
            <a:r>
              <a:rPr lang="hu-HU" sz="2400" dirty="0" smtClean="0"/>
              <a:t>: Esterházyak</a:t>
            </a:r>
            <a:endParaRPr lang="hu-HU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400" smtClean="0"/>
              <a:t> Pálffy </a:t>
            </a:r>
            <a:r>
              <a:rPr lang="hu-HU" sz="2400" dirty="0" smtClean="0"/>
              <a:t>Géza</a:t>
            </a:r>
            <a:r>
              <a:rPr lang="hu-HU" sz="2400" dirty="0" smtClean="0"/>
              <a:t>: Utak </a:t>
            </a:r>
            <a:r>
              <a:rPr lang="hu-HU" sz="2400" dirty="0" smtClean="0"/>
              <a:t>a Magyar Királyság élére</a:t>
            </a:r>
          </a:p>
          <a:p>
            <a:pPr marL="301752" lvl="1" indent="0">
              <a:buNone/>
            </a:pP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398006518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hu-HU" sz="48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+mj-ea"/>
                <a:cs typeface="+mj-cs"/>
              </a:rPr>
              <a:t>Párhuzamos karrier </a:t>
            </a:r>
            <a:endParaRPr lang="hu-HU" sz="4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  <a:ea typeface="+mj-ea"/>
              <a:cs typeface="+mj-cs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2400" b="0" i="0" baseline="0" dirty="0" smtClean="0"/>
              <a:t>Munkahipotézis: Ennyire</a:t>
            </a:r>
            <a:r>
              <a:rPr lang="hu-HU" sz="2400" b="0" i="0" dirty="0" smtClean="0"/>
              <a:t> számít, hova születik egy tehetséges ember?</a:t>
            </a:r>
            <a:endParaRPr lang="hu-HU" sz="2400" b="0" i="0" baseline="0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Esterházy Miklós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 descr="220px-Esterházy_cím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808" y="357166"/>
            <a:ext cx="2696785" cy="3042526"/>
          </a:xfrm>
          <a:prstGeom prst="rect">
            <a:avLst/>
          </a:prstGeom>
          <a:noFill/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0810" y="2000240"/>
            <a:ext cx="9751060" cy="44339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 smtClean="0"/>
              <a:t>Karrier:</a:t>
            </a:r>
          </a:p>
          <a:p>
            <a:r>
              <a:rPr lang="hu-HU" b="1" dirty="0" smtClean="0"/>
              <a:t>Esterházy Miklós pályafutása páratlan (?) volt az országban </a:t>
            </a:r>
          </a:p>
          <a:p>
            <a:r>
              <a:rPr lang="hu-HU" b="1" dirty="0" err="1" smtClean="0"/>
              <a:t>Dersffy</a:t>
            </a:r>
            <a:r>
              <a:rPr lang="hu-HU" b="1" dirty="0" smtClean="0"/>
              <a:t> </a:t>
            </a:r>
            <a:r>
              <a:rPr lang="hu-HU" b="1" dirty="0" smtClean="0"/>
              <a:t>Orsolyával kötött frigye hatalmas birtoktömbhöz jutatta</a:t>
            </a:r>
          </a:p>
          <a:p>
            <a:r>
              <a:rPr lang="hu-HU" b="1" dirty="0" smtClean="0"/>
              <a:t>Bárói oklevelet kapott, melyben két előnyt említettek</a:t>
            </a:r>
            <a:r>
              <a:rPr lang="hu-HU" b="1" dirty="0" smtClean="0"/>
              <a:t>: apja </a:t>
            </a:r>
            <a:r>
              <a:rPr lang="hu-HU" b="1" dirty="0" smtClean="0"/>
              <a:t>alispánságát, nagybátyja nádori szolgálatait</a:t>
            </a:r>
          </a:p>
          <a:p>
            <a:r>
              <a:rPr lang="hu-HU" b="1" dirty="0" smtClean="0"/>
              <a:t>Bő tíz évvel ezután már szinte minden fontos tisztséget betöltött</a:t>
            </a:r>
          </a:p>
          <a:p>
            <a:r>
              <a:rPr lang="hu-HU" b="1" dirty="0" smtClean="0"/>
              <a:t>Második felesége </a:t>
            </a:r>
            <a:r>
              <a:rPr lang="hu-HU" b="1" dirty="0" smtClean="0"/>
              <a:t>Nyáry </a:t>
            </a:r>
            <a:r>
              <a:rPr lang="hu-HU" b="1" dirty="0" smtClean="0"/>
              <a:t>Krisztina lett, általa Thurzó György nádor egykori birtokait szerezte meg</a:t>
            </a:r>
          </a:p>
          <a:p>
            <a:r>
              <a:rPr lang="hu-HU" b="1" dirty="0" smtClean="0"/>
              <a:t>Mire eljutott a nádori posztig, akkora már minden területen töltött be jelentős pozíciókat</a:t>
            </a:r>
          </a:p>
          <a:p>
            <a:endParaRPr lang="hu-HU" sz="2200" dirty="0" smtClean="0"/>
          </a:p>
          <a:p>
            <a:pPr marL="0" indent="0">
              <a:buNone/>
            </a:pPr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2703446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I. Rákóczi György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 descr="rakoczy-cimer_dk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999" y="571480"/>
            <a:ext cx="2214578" cy="2678292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65124" y="2000240"/>
            <a:ext cx="9751060" cy="4267200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/>
              <a:t>Karrier:</a:t>
            </a:r>
          </a:p>
          <a:p>
            <a:r>
              <a:rPr lang="hu-HU" b="1" dirty="0"/>
              <a:t>Esterházy Miklós életével és tehetségével párhuzamba hozható </a:t>
            </a:r>
            <a:endParaRPr lang="hu-HU" b="1" dirty="0" smtClean="0"/>
          </a:p>
          <a:p>
            <a:r>
              <a:rPr lang="hu-HU" b="1" dirty="0" smtClean="0"/>
              <a:t>Édesapja nagy szerepet játszott a pályafutásában</a:t>
            </a:r>
          </a:p>
          <a:p>
            <a:r>
              <a:rPr lang="hu-HU" b="1" dirty="0" smtClean="0"/>
              <a:t>Már 22 éves korában főispán volt</a:t>
            </a:r>
          </a:p>
          <a:p>
            <a:r>
              <a:rPr lang="hu-HU" b="1" dirty="0" smtClean="0"/>
              <a:t>Feleségül vette Lorántffy Zsuzsannát, így hozzájutott a sárospataki uradalomhoz is</a:t>
            </a:r>
            <a:endParaRPr lang="hu-HU" b="1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81677678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Mennyire személyfüggő, hogy ki hova jut el?</a:t>
            </a:r>
            <a:endParaRPr lang="hu-HU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Esterházy Miklós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Rákóczi György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34" y="2500306"/>
            <a:ext cx="2292295" cy="3932261"/>
          </a:xfrm>
          <a:prstGeom prst="rect">
            <a:avLst/>
          </a:prstGeom>
        </p:spPr>
      </p:pic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5880098" y="2500306"/>
            <a:ext cx="3643338" cy="3556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dirty="0"/>
              <a:t> </a:t>
            </a:r>
            <a:r>
              <a:rPr lang="hu-HU" dirty="0" smtClean="0"/>
              <a:t>- </a:t>
            </a:r>
            <a:r>
              <a:rPr lang="hu-HU" sz="2400" dirty="0" smtClean="0"/>
              <a:t>Rákóczinak már az              </a:t>
            </a:r>
            <a:r>
              <a:rPr lang="hu-HU" sz="2400" dirty="0"/>
              <a:t> </a:t>
            </a:r>
            <a:r>
              <a:rPr lang="hu-HU" sz="2400" dirty="0" smtClean="0"/>
              <a:t>        édesapja is fejedelem volt</a:t>
            </a:r>
          </a:p>
          <a:p>
            <a:pPr marL="0" indent="0" algn="ctr">
              <a:buNone/>
            </a:pPr>
            <a:r>
              <a:rPr lang="hu-HU" sz="2400" dirty="0" smtClean="0"/>
              <a:t>- Rákóczi-dinasztia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2400" dirty="0" smtClean="0"/>
              <a:t>legnagyobb </a:t>
            </a:r>
            <a:br>
              <a:rPr lang="hu-HU" sz="2400" dirty="0" smtClean="0"/>
            </a:br>
            <a:r>
              <a:rPr lang="hu-HU" sz="2400" dirty="0" smtClean="0"/>
              <a:t>birtokszerzője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u-HU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- Erős,központi</a:t>
            </a:r>
            <a:br>
              <a:rPr lang="hu-HU" sz="2400" dirty="0" smtClean="0"/>
            </a:br>
            <a:r>
              <a:rPr lang="hu-HU" sz="2400" dirty="0" smtClean="0"/>
              <a:t>hatalmat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 hozott létre</a:t>
            </a:r>
          </a:p>
          <a:p>
            <a:pPr marL="0" indent="0" algn="r">
              <a:buNone/>
            </a:pPr>
            <a:endParaRPr lang="hu-HU" dirty="0"/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998" y="2500306"/>
            <a:ext cx="2454280" cy="3929090"/>
          </a:xfrm>
          <a:prstGeom prst="rect">
            <a:avLst/>
          </a:prstGeom>
        </p:spPr>
      </p:pic>
      <p:sp>
        <p:nvSpPr>
          <p:cNvPr id="15" name="Tartalom helye 14"/>
          <p:cNvSpPr>
            <a:spLocks noGrp="1"/>
          </p:cNvSpPr>
          <p:nvPr>
            <p:ph sz="half" idx="2"/>
          </p:nvPr>
        </p:nvSpPr>
        <p:spPr>
          <a:xfrm>
            <a:off x="1522380" y="2514284"/>
            <a:ext cx="4370791" cy="3556000"/>
          </a:xfrm>
        </p:spPr>
        <p:txBody>
          <a:bodyPr>
            <a:normAutofit/>
          </a:bodyPr>
          <a:lstStyle/>
          <a:p>
            <a:pPr marL="901700" indent="0" algn="ctr">
              <a:spcBef>
                <a:spcPts val="0"/>
              </a:spcBef>
              <a:buNone/>
            </a:pPr>
            <a:r>
              <a:rPr lang="hu-HU" sz="2400" dirty="0" smtClean="0"/>
              <a:t>  </a:t>
            </a:r>
            <a:r>
              <a:rPr lang="hu-HU" sz="2400" dirty="0" smtClean="0"/>
              <a:t>- Apja </a:t>
            </a:r>
            <a:r>
              <a:rPr lang="hu-HU" sz="2400" dirty="0" smtClean="0"/>
              <a:t>alispán volt,</a:t>
            </a:r>
          </a:p>
          <a:p>
            <a:pPr marL="901700" indent="0" algn="ctr">
              <a:spcBef>
                <a:spcPts val="0"/>
              </a:spcBef>
              <a:buNone/>
            </a:pPr>
            <a:r>
              <a:rPr lang="hu-HU" sz="2400" dirty="0" smtClean="0"/>
              <a:t>   ez is segítette őt</a:t>
            </a:r>
          </a:p>
          <a:p>
            <a:pPr marL="0" indent="0" algn="ctr">
              <a:spcBef>
                <a:spcPts val="0"/>
              </a:spcBef>
              <a:buNone/>
            </a:pPr>
            <a:endParaRPr lang="hu-HU" dirty="0"/>
          </a:p>
          <a:p>
            <a:pPr marL="1079500" indent="-457200" algn="ctr">
              <a:spcBef>
                <a:spcPts val="0"/>
              </a:spcBef>
              <a:buNone/>
            </a:pPr>
            <a:r>
              <a:rPr lang="hu-HU" sz="2400" dirty="0" smtClean="0"/>
              <a:t>      </a:t>
            </a:r>
            <a:r>
              <a:rPr lang="hu-HU" sz="2400" dirty="0" smtClean="0"/>
              <a:t>- Első </a:t>
            </a:r>
            <a:r>
              <a:rPr lang="hu-HU" sz="2400" dirty="0" smtClean="0"/>
              <a:t>generációs  báróként példa nélküli </a:t>
            </a:r>
            <a:br>
              <a:rPr lang="hu-HU" sz="2400" dirty="0" smtClean="0"/>
            </a:br>
            <a:r>
              <a:rPr lang="hu-HU" sz="2400" dirty="0" smtClean="0"/>
              <a:t>karrierje volt</a:t>
            </a:r>
          </a:p>
          <a:p>
            <a:pPr marL="0" indent="0" algn="ctr">
              <a:spcBef>
                <a:spcPts val="0"/>
              </a:spcBef>
              <a:buNone/>
            </a:pPr>
            <a:endParaRPr lang="hu-HU" dirty="0"/>
          </a:p>
          <a:p>
            <a:pPr marL="1343025" indent="-1343025" algn="ctr">
              <a:spcBef>
                <a:spcPts val="0"/>
              </a:spcBef>
              <a:buNone/>
            </a:pPr>
            <a:r>
              <a:rPr lang="hu-HU" sz="2400" dirty="0" smtClean="0"/>
              <a:t>                  </a:t>
            </a:r>
            <a:r>
              <a:rPr lang="hu-HU" sz="2400" dirty="0" smtClean="0"/>
              <a:t>- Nagyon </a:t>
            </a:r>
            <a:r>
              <a:rPr lang="hu-HU" sz="2400" dirty="0" smtClean="0"/>
              <a:t>tehetséges politikus                      és főméltóság volt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77843286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Két karrier összehasonlítása</a:t>
            </a:r>
            <a:endParaRPr lang="hu-HU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Esterházy Miklós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022314" y="2510780"/>
            <a:ext cx="4970525" cy="3556000"/>
          </a:xfrm>
        </p:spPr>
        <p:txBody>
          <a:bodyPr>
            <a:normAutofit fontScale="85000" lnSpcReduction="20000"/>
          </a:bodyPr>
          <a:lstStyle/>
          <a:p>
            <a:r>
              <a:rPr lang="hu-HU" sz="2600" dirty="0" smtClean="0"/>
              <a:t>Középnemesi család</a:t>
            </a:r>
          </a:p>
          <a:p>
            <a:pPr>
              <a:buNone/>
            </a:pPr>
            <a:endParaRPr lang="hu-HU" sz="2600" dirty="0" smtClean="0"/>
          </a:p>
          <a:p>
            <a:r>
              <a:rPr lang="hu-HU" sz="2600" dirty="0" smtClean="0"/>
              <a:t>A  legmagasabb pozíciója: nádor</a:t>
            </a:r>
          </a:p>
          <a:p>
            <a:r>
              <a:rPr lang="hu-HU" sz="2600" dirty="0" smtClean="0"/>
              <a:t>Áttér a lutheránus vallásra, majd </a:t>
            </a:r>
            <a:r>
              <a:rPr lang="hu-HU" sz="2600" dirty="0" err="1" smtClean="0"/>
              <a:t>rekatolizál</a:t>
            </a:r>
            <a:endParaRPr lang="hu-HU" sz="2600" dirty="0" smtClean="0"/>
          </a:p>
          <a:p>
            <a:r>
              <a:rPr lang="hu-HU" sz="2600" dirty="0"/>
              <a:t>K</a:t>
            </a:r>
            <a:r>
              <a:rPr lang="hu-HU" sz="2600" dirty="0" smtClean="0"/>
              <a:t>ifizetődő házasságokat kötött: </a:t>
            </a:r>
            <a:r>
              <a:rPr lang="hu-HU" sz="2600" dirty="0" smtClean="0"/>
              <a:t>egész birtoktömböket szerzett: </a:t>
            </a:r>
            <a:r>
              <a:rPr lang="hu-HU" sz="2600" dirty="0" smtClean="0"/>
              <a:t>Munkács</a:t>
            </a:r>
            <a:r>
              <a:rPr lang="hu-HU" sz="2600" dirty="0" smtClean="0"/>
              <a:t>, </a:t>
            </a:r>
            <a:r>
              <a:rPr lang="hu-HU" sz="2600" dirty="0" err="1" smtClean="0"/>
              <a:t>Lánzsér</a:t>
            </a:r>
            <a:r>
              <a:rPr lang="hu-HU" sz="2600" dirty="0"/>
              <a:t>,</a:t>
            </a:r>
            <a:r>
              <a:rPr lang="hu-HU" sz="2600" dirty="0" smtClean="0"/>
              <a:t> </a:t>
            </a:r>
            <a:r>
              <a:rPr lang="hu-HU" sz="2600" dirty="0" err="1" smtClean="0"/>
              <a:t>Fraknó</a:t>
            </a:r>
            <a:r>
              <a:rPr lang="hu-HU" sz="2600" dirty="0" smtClean="0"/>
              <a:t>, </a:t>
            </a:r>
            <a:r>
              <a:rPr lang="hu-HU" sz="2600" dirty="0" smtClean="0"/>
              <a:t>Kismarton…</a:t>
            </a:r>
            <a:endParaRPr lang="hu-HU" sz="2600" dirty="0" smtClean="0"/>
          </a:p>
          <a:p>
            <a:endParaRPr lang="hu-HU" dirty="0" smtClean="0"/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                                                    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Rákóczi György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5327714" cy="355600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Apja alatt indult felemelkedésnek a Rákóczi-ház</a:t>
            </a:r>
          </a:p>
          <a:p>
            <a:r>
              <a:rPr lang="hu-HU" sz="2400" dirty="0" smtClean="0"/>
              <a:t>A  legmagasabb pozíciója: fejedelem</a:t>
            </a:r>
          </a:p>
          <a:p>
            <a:r>
              <a:rPr lang="hu-HU" sz="2400" dirty="0" smtClean="0"/>
              <a:t>„Bibliás őrálló fejedelem”</a:t>
            </a:r>
          </a:p>
          <a:p>
            <a:r>
              <a:rPr lang="hu-HU" sz="2400" dirty="0" smtClean="0"/>
              <a:t>Kifizetődő házasságot kötött: </a:t>
            </a:r>
            <a:r>
              <a:rPr lang="hu-HU" sz="2400" dirty="0" smtClean="0"/>
              <a:t>birtokokat szerzett</a:t>
            </a:r>
          </a:p>
          <a:p>
            <a:r>
              <a:rPr lang="hu-HU" sz="2400" dirty="0" smtClean="0"/>
              <a:t> </a:t>
            </a:r>
            <a:r>
              <a:rPr lang="hu-HU" sz="2400" dirty="0" smtClean="0"/>
              <a:t>pl.: Sárospatak, Munkács, Ónod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97990658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Céltalan birtokszerzés?</a:t>
            </a:r>
            <a:endParaRPr lang="hu-HU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Esterházy Miklós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93686" y="2514600"/>
            <a:ext cx="5399153" cy="355600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Fraknó megszerzése véletlen lett volna?</a:t>
            </a:r>
          </a:p>
          <a:p>
            <a:r>
              <a:rPr lang="hu-HU" sz="2400" dirty="0" smtClean="0"/>
              <a:t>Nem, hiszen a közelben van Bécs</a:t>
            </a:r>
          </a:p>
          <a:p>
            <a:r>
              <a:rPr lang="hu-HU" sz="2400" dirty="0" smtClean="0"/>
              <a:t>Habsburg hűek, törököktől  </a:t>
            </a:r>
            <a:r>
              <a:rPr lang="hu-HU" sz="2400" dirty="0" smtClean="0"/>
              <a:t>„messze” </a:t>
            </a:r>
            <a:r>
              <a:rPr lang="hu-HU" sz="2400" dirty="0" smtClean="0"/>
              <a:t>van</a:t>
            </a:r>
            <a:endParaRPr lang="hu-HU" sz="240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Rákóczi György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5399152" cy="355600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Sárospatak miért volt fontos?</a:t>
            </a:r>
          </a:p>
          <a:p>
            <a:r>
              <a:rPr lang="hu-HU" sz="2400" dirty="0"/>
              <a:t>B</a:t>
            </a:r>
            <a:r>
              <a:rPr lang="hu-HU" sz="2400" dirty="0" smtClean="0"/>
              <a:t>ortermelő  vidék központja</a:t>
            </a:r>
          </a:p>
          <a:p>
            <a:r>
              <a:rPr lang="hu-HU" sz="2400" dirty="0" smtClean="0"/>
              <a:t>Patak - </a:t>
            </a:r>
            <a:r>
              <a:rPr lang="hu-HU" sz="2400" dirty="0" err="1" smtClean="0"/>
              <a:t>Zboro</a:t>
            </a:r>
            <a:r>
              <a:rPr lang="hu-HU" sz="2400" dirty="0" smtClean="0"/>
              <a:t> egybefüggő </a:t>
            </a:r>
            <a:r>
              <a:rPr lang="hu-HU" sz="2400" dirty="0" smtClean="0"/>
              <a:t>birtokok</a:t>
            </a:r>
          </a:p>
          <a:p>
            <a:r>
              <a:rPr lang="hu-HU" sz="2400" dirty="0" smtClean="0"/>
              <a:t>Borkereskedés Lengyelországba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322" y="4357694"/>
            <a:ext cx="2580954" cy="178516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230" y="4500570"/>
            <a:ext cx="3571608" cy="178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1430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 Ütközőpontok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50876" y="1857364"/>
            <a:ext cx="9947629" cy="4427550"/>
          </a:xfrm>
        </p:spPr>
        <p:txBody>
          <a:bodyPr/>
          <a:lstStyle/>
          <a:p>
            <a:r>
              <a:rPr lang="hu-HU" dirty="0" smtClean="0"/>
              <a:t>Rákóczi Esterházy több jelentős birtokát elvette</a:t>
            </a:r>
          </a:p>
          <a:p>
            <a:r>
              <a:rPr lang="hu-HU" dirty="0" smtClean="0"/>
              <a:t>Ilyen birtok volt pl.: Munkács, Regéc</a:t>
            </a:r>
          </a:p>
          <a:p>
            <a:r>
              <a:rPr lang="hu-HU" dirty="0" smtClean="0"/>
              <a:t>Regéc elvesztése szülte a legnagyobb konfliktust</a:t>
            </a:r>
          </a:p>
          <a:p>
            <a:pPr marL="723900" lvl="1" indent="-190500">
              <a:buFont typeface="Wingdings" panose="05000000000000000000" pitchFamily="2" charset="2"/>
              <a:buChar char="v"/>
            </a:pPr>
            <a:r>
              <a:rPr lang="hu-HU" dirty="0" smtClean="0"/>
              <a:t> </a:t>
            </a:r>
            <a:r>
              <a:rPr lang="hu-HU" sz="2200" dirty="0" smtClean="0"/>
              <a:t>Jövedelem kiesést jelentett</a:t>
            </a:r>
          </a:p>
          <a:p>
            <a:pPr marL="723900" lvl="1" indent="-190500">
              <a:buFont typeface="Wingdings" panose="05000000000000000000" pitchFamily="2" charset="2"/>
              <a:buChar char="v"/>
            </a:pPr>
            <a:r>
              <a:rPr lang="hu-HU" sz="2200" dirty="0" smtClean="0"/>
              <a:t>Az egyetlen szállítható bor, a tokaji felett elvesztette befolyását</a:t>
            </a:r>
          </a:p>
          <a:p>
            <a:pPr marL="723900" lvl="1" indent="-190500">
              <a:buFont typeface="Wingdings" panose="05000000000000000000" pitchFamily="2" charset="2"/>
              <a:buChar char="v"/>
            </a:pPr>
            <a:r>
              <a:rPr lang="hu-HU" sz="2200" dirty="0" smtClean="0"/>
              <a:t>Éppen a legnagyobb ellenfelének vagyona gyarapszik</a:t>
            </a:r>
          </a:p>
          <a:p>
            <a:r>
              <a:rPr lang="hu-HU" dirty="0" smtClean="0"/>
              <a:t>Ezek mellett Esterházy Pázmány Péterrel is összetűzésbe került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dirty="0" smtClean="0"/>
              <a:t>Pázmány inkább a békét pártolta a két főúr között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56555838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0000" y="900000"/>
            <a:ext cx="7301359" cy="4929222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Classic_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DF0AE03-9D68-41CF-ADD0-36E7F23417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Klasszikus könyv bemutató (szélesvásznú)</Template>
  <TotalTime>0</TotalTime>
  <Words>532</Words>
  <Application>Microsoft Office PowerPoint</Application>
  <PresentationFormat>Egyéni</PresentationFormat>
  <Paragraphs>93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BooksClassic_16x9</vt:lpstr>
      <vt:lpstr>Ráckevei Ady Endre Gimnázium rackeve_ady_10a Ács Fanni, Kiss Mátyás, Szaniszló Zoltán Párhuzamos karrier 2017</vt:lpstr>
      <vt:lpstr>Párhuzamos karrier </vt:lpstr>
      <vt:lpstr>Esterházy Miklós</vt:lpstr>
      <vt:lpstr> I. Rákóczi György</vt:lpstr>
      <vt:lpstr>Mennyire személyfüggő, hogy ki hova jut el?</vt:lpstr>
      <vt:lpstr>Két karrier összehasonlítása</vt:lpstr>
      <vt:lpstr>Céltalan birtokszerzés?</vt:lpstr>
      <vt:lpstr> Ütközőpontok</vt:lpstr>
      <vt:lpstr>PowerPoint bemutató</vt:lpstr>
      <vt:lpstr>Regéc</vt:lpstr>
      <vt:lpstr>Összegzés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2017-01-25T16:15:38Z</dcterms:created>
  <dcterms:modified xsi:type="dcterms:W3CDTF">2017-02-15T11:59:46Z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